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7" r:id="rId3"/>
    <p:sldId id="266"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E1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2520"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AC11FD-DCEA-46C1-8EA1-D3E26D6B0332}"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822919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C11FD-DCEA-46C1-8EA1-D3E26D6B0332}"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24623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C11FD-DCEA-46C1-8EA1-D3E26D6B0332}"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211269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AC11FD-DCEA-46C1-8EA1-D3E26D6B0332}"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1521299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AC11FD-DCEA-46C1-8EA1-D3E26D6B0332}"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3288766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AC11FD-DCEA-46C1-8EA1-D3E26D6B0332}"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93490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AC11FD-DCEA-46C1-8EA1-D3E26D6B0332}" type="datetimeFigureOut">
              <a:rPr lang="en-US" smtClean="0"/>
              <a:t>6/9/2025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3460530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AC11FD-DCEA-46C1-8EA1-D3E26D6B0332}" type="datetimeFigureOut">
              <a:rPr lang="en-US" smtClean="0"/>
              <a:t>6/9/2025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25225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C11FD-DCEA-46C1-8EA1-D3E26D6B0332}" type="datetimeFigureOut">
              <a:rPr lang="en-US" smtClean="0"/>
              <a:t>6/9/2025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4171242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CAC11FD-DCEA-46C1-8EA1-D3E26D6B0332}"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1159205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CAC11FD-DCEA-46C1-8EA1-D3E26D6B0332}"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4C09-3F0E-4D03-B676-2F56E00599E0}" type="slidenum">
              <a:rPr lang="en-US" smtClean="0"/>
              <a:t>‹#›</a:t>
            </a:fld>
            <a:endParaRPr lang="en-US"/>
          </a:p>
        </p:txBody>
      </p:sp>
    </p:spTree>
    <p:extLst>
      <p:ext uri="{BB962C8B-B14F-4D97-AF65-F5344CB8AC3E}">
        <p14:creationId xmlns:p14="http://schemas.microsoft.com/office/powerpoint/2010/main" val="3046819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CAC11FD-DCEA-46C1-8EA1-D3E26D6B0332}" type="datetimeFigureOut">
              <a:rPr lang="en-US" smtClean="0"/>
              <a:t>6/9/2025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6864C09-3F0E-4D03-B676-2F56E00599E0}" type="slidenum">
              <a:rPr lang="en-US" smtClean="0"/>
              <a:t>‹#›</a:t>
            </a:fld>
            <a:endParaRPr lang="en-US"/>
          </a:p>
        </p:txBody>
      </p:sp>
    </p:spTree>
    <p:extLst>
      <p:ext uri="{BB962C8B-B14F-4D97-AF65-F5344CB8AC3E}">
        <p14:creationId xmlns:p14="http://schemas.microsoft.com/office/powerpoint/2010/main" val="4252056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autismhomeschoolsuccess.com/general-5" TargetMode="External"/><Relationship Id="rId3" Type="http://schemas.openxmlformats.org/officeDocument/2006/relationships/hyperlink" Target="https://www.facebook.com/AutismHomeschoolSuccess" TargetMode="External"/><Relationship Id="rId7" Type="http://schemas.openxmlformats.org/officeDocument/2006/relationships/hyperlink" Target="https://www.teacherspayteachers.com/Store/Nicole-Caldwell/Price-Range/Free?ref=filter/price"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www.autismhomeschoolsuccess.com/" TargetMode="External"/><Relationship Id="rId5" Type="http://schemas.openxmlformats.org/officeDocument/2006/relationships/hyperlink" Target="https://www.instagram.com/positivelyautism/" TargetMode="External"/><Relationship Id="rId4" Type="http://schemas.openxmlformats.org/officeDocument/2006/relationships/hyperlink" Target="https://www.facebook.com/PositivelyAutis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bookshop.org/p/books/keith-haring-the-boy-who-just-kept-drawing-kay-haring/9351218?ean=9780525428190&amp;next=t"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CE1E6"/>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524E3FC-CC82-2FB1-A90E-09BC0D6A6D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596" y="0"/>
            <a:ext cx="6464808" cy="9144000"/>
          </a:xfrm>
          <a:prstGeom prst="rect">
            <a:avLst/>
          </a:prstGeom>
        </p:spPr>
      </p:pic>
      <p:sp>
        <p:nvSpPr>
          <p:cNvPr id="4" name="Content Placeholder 2">
            <a:extLst>
              <a:ext uri="{FF2B5EF4-FFF2-40B4-BE49-F238E27FC236}">
                <a16:creationId xmlns:a16="http://schemas.microsoft.com/office/drawing/2014/main" id="{42B2A5A3-92EA-F546-391B-8890342956FA}"/>
              </a:ext>
            </a:extLst>
          </p:cNvPr>
          <p:cNvSpPr txBox="1">
            <a:spLocks/>
          </p:cNvSpPr>
          <p:nvPr/>
        </p:nvSpPr>
        <p:spPr>
          <a:xfrm>
            <a:off x="3708044" y="4124386"/>
            <a:ext cx="2321695" cy="131923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hlinkClick r:id="rId3"/>
              </a:rPr>
              <a:t>Autism and Homeschooling Facebook </a:t>
            </a:r>
            <a:endParaRPr lang="en-US" sz="1600" dirty="0"/>
          </a:p>
          <a:p>
            <a:pPr marL="0" indent="0" algn="ctr">
              <a:buNone/>
            </a:pPr>
            <a:r>
              <a:rPr lang="en-US" sz="1600" dirty="0">
                <a:hlinkClick r:id="rId4"/>
              </a:rPr>
              <a:t>Positively Autism Facebook</a:t>
            </a:r>
            <a:endParaRPr lang="en-US" sz="1600" dirty="0"/>
          </a:p>
          <a:p>
            <a:pPr marL="0" indent="0" algn="ctr">
              <a:buNone/>
            </a:pPr>
            <a:r>
              <a:rPr lang="en-US" sz="1600" dirty="0">
                <a:hlinkClick r:id="rId5"/>
              </a:rPr>
              <a:t>Positively Autism Instagram</a:t>
            </a:r>
            <a:endParaRPr lang="en-US" sz="1600" dirty="0"/>
          </a:p>
        </p:txBody>
      </p:sp>
      <p:sp>
        <p:nvSpPr>
          <p:cNvPr id="11" name="Content Placeholder 2">
            <a:extLst>
              <a:ext uri="{FF2B5EF4-FFF2-40B4-BE49-F238E27FC236}">
                <a16:creationId xmlns:a16="http://schemas.microsoft.com/office/drawing/2014/main" id="{1075032E-817D-B347-D137-5530CC4C182E}"/>
              </a:ext>
            </a:extLst>
          </p:cNvPr>
          <p:cNvSpPr txBox="1">
            <a:spLocks/>
          </p:cNvSpPr>
          <p:nvPr/>
        </p:nvSpPr>
        <p:spPr>
          <a:xfrm>
            <a:off x="3355970" y="7220610"/>
            <a:ext cx="2893321" cy="121799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br>
              <a:rPr lang="en-US" sz="2200" dirty="0"/>
            </a:br>
            <a:r>
              <a:rPr lang="en-US" sz="2200" dirty="0">
                <a:hlinkClick r:id="rId6"/>
              </a:rPr>
              <a:t>Newsletter </a:t>
            </a:r>
            <a:br>
              <a:rPr lang="en-US" sz="2200" dirty="0">
                <a:hlinkClick r:id="rId6"/>
              </a:rPr>
            </a:br>
            <a:r>
              <a:rPr lang="en-US" sz="2200" dirty="0">
                <a:hlinkClick r:id="rId6"/>
              </a:rPr>
              <a:t>Sign-Up</a:t>
            </a:r>
            <a:endParaRPr lang="en-US" sz="2200" dirty="0"/>
          </a:p>
        </p:txBody>
      </p:sp>
      <p:sp>
        <p:nvSpPr>
          <p:cNvPr id="12" name="TextBox 11">
            <a:extLst>
              <a:ext uri="{FF2B5EF4-FFF2-40B4-BE49-F238E27FC236}">
                <a16:creationId xmlns:a16="http://schemas.microsoft.com/office/drawing/2014/main" id="{796A6EB8-839D-A241-6FF1-8B139EAED0C2}"/>
              </a:ext>
            </a:extLst>
          </p:cNvPr>
          <p:cNvSpPr txBox="1"/>
          <p:nvPr/>
        </p:nvSpPr>
        <p:spPr>
          <a:xfrm>
            <a:off x="695020" y="4124386"/>
            <a:ext cx="2514600" cy="2123658"/>
          </a:xfrm>
          <a:prstGeom prst="rect">
            <a:avLst/>
          </a:prstGeom>
          <a:noFill/>
        </p:spPr>
        <p:txBody>
          <a:bodyPr wrap="square" rtlCol="0">
            <a:spAutoFit/>
          </a:bodyPr>
          <a:lstStyle/>
          <a:p>
            <a:pPr algn="ctr"/>
            <a:r>
              <a:rPr lang="en-US" sz="2200" dirty="0">
                <a:hlinkClick r:id="rId7"/>
              </a:rPr>
              <a:t>Free Downloads from my TPT Page</a:t>
            </a:r>
            <a:endParaRPr lang="en-US" sz="2200" dirty="0"/>
          </a:p>
          <a:p>
            <a:pPr algn="ctr"/>
            <a:endParaRPr lang="en-US" sz="2200" dirty="0"/>
          </a:p>
          <a:p>
            <a:pPr algn="ctr"/>
            <a:r>
              <a:rPr lang="en-US" sz="2200" dirty="0">
                <a:hlinkClick r:id="rId8"/>
              </a:rPr>
              <a:t>Big List of Free Printable Activities by Topic</a:t>
            </a:r>
            <a:endParaRPr lang="en-US" sz="2200" dirty="0"/>
          </a:p>
        </p:txBody>
      </p:sp>
    </p:spTree>
    <p:extLst>
      <p:ext uri="{BB962C8B-B14F-4D97-AF65-F5344CB8AC3E}">
        <p14:creationId xmlns:p14="http://schemas.microsoft.com/office/powerpoint/2010/main" val="1917956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EC38-A2F4-671E-C392-B5C3F2B174E0}"/>
              </a:ext>
            </a:extLst>
          </p:cNvPr>
          <p:cNvSpPr>
            <a:spLocks noGrp="1"/>
          </p:cNvSpPr>
          <p:nvPr>
            <p:ph type="title"/>
          </p:nvPr>
        </p:nvSpPr>
        <p:spPr>
          <a:xfrm>
            <a:off x="235743" y="212516"/>
            <a:ext cx="6386512" cy="1767417"/>
          </a:xfrm>
        </p:spPr>
        <p:txBody>
          <a:bodyPr/>
          <a:lstStyle/>
          <a:p>
            <a:r>
              <a:rPr lang="en-US" dirty="0"/>
              <a:t>My Favorite Book About Keith Haring</a:t>
            </a:r>
          </a:p>
        </p:txBody>
      </p:sp>
      <p:pic>
        <p:nvPicPr>
          <p:cNvPr id="4" name="Picture 3" descr="A book cover of a child&#10;&#10;AI-generated content may be incorrect.">
            <a:hlinkClick r:id="rId2"/>
            <a:extLst>
              <a:ext uri="{FF2B5EF4-FFF2-40B4-BE49-F238E27FC236}">
                <a16:creationId xmlns:a16="http://schemas.microsoft.com/office/drawing/2014/main" id="{7E9444CA-A9B1-5813-CA7C-C3FA9D4B27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2469" y="2201816"/>
            <a:ext cx="5033061" cy="6119223"/>
          </a:xfrm>
          <a:prstGeom prst="rect">
            <a:avLst/>
          </a:prstGeom>
        </p:spPr>
      </p:pic>
    </p:spTree>
    <p:extLst>
      <p:ext uri="{BB962C8B-B14F-4D97-AF65-F5344CB8AC3E}">
        <p14:creationId xmlns:p14="http://schemas.microsoft.com/office/powerpoint/2010/main" val="1884137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557B65-A135-A1F3-EAEA-7C12199F7A29}"/>
              </a:ext>
            </a:extLst>
          </p:cNvPr>
          <p:cNvSpPr txBox="1"/>
          <p:nvPr/>
        </p:nvSpPr>
        <p:spPr>
          <a:xfrm>
            <a:off x="148281" y="98854"/>
            <a:ext cx="6536724" cy="892552"/>
          </a:xfrm>
          <a:prstGeom prst="rect">
            <a:avLst/>
          </a:prstGeom>
          <a:noFill/>
        </p:spPr>
        <p:txBody>
          <a:bodyPr wrap="square" rtlCol="0">
            <a:spAutoFit/>
          </a:bodyPr>
          <a:lstStyle/>
          <a:p>
            <a:r>
              <a:rPr lang="en-US" dirty="0">
                <a:latin typeface="Tw Cen MT" panose="020B0602020104020603" pitchFamily="34" charset="0"/>
              </a:rPr>
              <a:t>Name: ________________________ Date: ____________________</a:t>
            </a:r>
          </a:p>
          <a:p>
            <a:endParaRPr lang="en-US" sz="1000" b="1" dirty="0">
              <a:latin typeface="Tw Cen MT" panose="020B0602020104020603" pitchFamily="34" charset="0"/>
            </a:endParaRPr>
          </a:p>
          <a:p>
            <a:pPr algn="ctr"/>
            <a:r>
              <a:rPr lang="en-US" sz="2400" b="1" dirty="0">
                <a:latin typeface="Tw Cen MT" panose="020B0602020104020603" pitchFamily="34" charset="0"/>
              </a:rPr>
              <a:t>Read About Keith Haring</a:t>
            </a:r>
          </a:p>
        </p:txBody>
      </p:sp>
      <p:graphicFrame>
        <p:nvGraphicFramePr>
          <p:cNvPr id="5" name="Table 5">
            <a:extLst>
              <a:ext uri="{FF2B5EF4-FFF2-40B4-BE49-F238E27FC236}">
                <a16:creationId xmlns:a16="http://schemas.microsoft.com/office/drawing/2014/main" id="{28ED87D0-8E41-0D54-106D-CF1CAA6BCAB3}"/>
              </a:ext>
            </a:extLst>
          </p:cNvPr>
          <p:cNvGraphicFramePr>
            <a:graphicFrameLocks noGrp="1"/>
          </p:cNvGraphicFramePr>
          <p:nvPr>
            <p:extLst>
              <p:ext uri="{D42A27DB-BD31-4B8C-83A1-F6EECF244321}">
                <p14:modId xmlns:p14="http://schemas.microsoft.com/office/powerpoint/2010/main" val="503869994"/>
              </p:ext>
            </p:extLst>
          </p:nvPr>
        </p:nvGraphicFramePr>
        <p:xfrm>
          <a:off x="315096" y="1095628"/>
          <a:ext cx="6246341" cy="7950754"/>
        </p:xfrm>
        <a:graphic>
          <a:graphicData uri="http://schemas.openxmlformats.org/drawingml/2006/table">
            <a:tbl>
              <a:tblPr firstRow="1" bandRow="1">
                <a:tableStyleId>{5940675A-B579-460E-94D1-54222C63F5DA}</a:tableStyleId>
              </a:tblPr>
              <a:tblGrid>
                <a:gridCol w="6246341">
                  <a:extLst>
                    <a:ext uri="{9D8B030D-6E8A-4147-A177-3AD203B41FA5}">
                      <a16:colId xmlns:a16="http://schemas.microsoft.com/office/drawing/2014/main" val="3465480818"/>
                    </a:ext>
                  </a:extLst>
                </a:gridCol>
              </a:tblGrid>
              <a:tr h="2546865">
                <a:tc>
                  <a:txBody>
                    <a:bodyPr/>
                    <a:lstStyle/>
                    <a:p>
                      <a:r>
                        <a:rPr lang="en-US" sz="2200" b="1" dirty="0">
                          <a:latin typeface="Tw Cen MT" panose="020B0602020104020603" pitchFamily="34" charset="0"/>
                        </a:rPr>
                        <a:t>Keith Haring</a:t>
                      </a:r>
                      <a:br>
                        <a:rPr lang="en-US" sz="2400" dirty="0">
                          <a:latin typeface="Tw Cen MT" panose="020B0602020104020603" pitchFamily="34" charset="0"/>
                        </a:rPr>
                      </a:br>
                      <a:endParaRPr lang="en-US" sz="800" dirty="0">
                        <a:latin typeface="Tw Cen MT" panose="020B0602020104020603" pitchFamily="34" charset="0"/>
                      </a:endParaRPr>
                    </a:p>
                    <a:p>
                      <a:pPr marL="342900" indent="-342900">
                        <a:buFont typeface="Arial" panose="020B0604020202020204" pitchFamily="34" charset="0"/>
                        <a:buChar char="•"/>
                      </a:pPr>
                      <a:r>
                        <a:rPr lang="en-US" sz="2100" u="sng" dirty="0">
                          <a:latin typeface="Tw Cen MT" panose="020B0602020104020603" pitchFamily="34" charset="0"/>
                          <a:ea typeface="Verdana" panose="020B0604030504040204" pitchFamily="34" charset="0"/>
                        </a:rPr>
                        <a:t>Artist</a:t>
                      </a:r>
                      <a:r>
                        <a:rPr lang="en-US" sz="2100" dirty="0">
                          <a:latin typeface="Tw Cen MT" panose="020B0602020104020603" pitchFamily="34" charset="0"/>
                        </a:rPr>
                        <a:t>: He created colorful artwork</a:t>
                      </a:r>
                      <a:br>
                        <a:rPr lang="en-US" sz="2100" dirty="0">
                          <a:latin typeface="Tw Cen MT" panose="020B0602020104020603" pitchFamily="34" charset="0"/>
                        </a:rPr>
                      </a:br>
                      <a:r>
                        <a:rPr lang="en-US" sz="2100" dirty="0">
                          <a:latin typeface="Tw Cen MT" panose="020B0602020104020603" pitchFamily="34" charset="0"/>
                        </a:rPr>
                        <a:t>with thick lines and fun shapes.</a:t>
                      </a:r>
                      <a:br>
                        <a:rPr lang="en-US" sz="2400" dirty="0">
                          <a:latin typeface="Tw Cen MT" panose="020B0602020104020603" pitchFamily="34" charset="0"/>
                        </a:rPr>
                      </a:br>
                      <a:endParaRPr lang="en-US" sz="800" dirty="0">
                        <a:latin typeface="Tw Cen MT" panose="020B0602020104020603" pitchFamily="34" charset="0"/>
                      </a:endParaRPr>
                    </a:p>
                    <a:p>
                      <a:pPr marL="342900" indent="-342900">
                        <a:buFont typeface="Arial" panose="020B0604020202020204" pitchFamily="34" charset="0"/>
                        <a:buChar char="•"/>
                      </a:pPr>
                      <a:r>
                        <a:rPr lang="en-US" sz="1800" u="sng" dirty="0">
                          <a:latin typeface="Verdana" panose="020B0604030504040204" pitchFamily="34" charset="0"/>
                          <a:ea typeface="Verdana" panose="020B0604030504040204" pitchFamily="34" charset="0"/>
                        </a:rPr>
                        <a:t>Painter</a:t>
                      </a:r>
                      <a:r>
                        <a:rPr lang="en-US" sz="2100" u="none" dirty="0">
                          <a:latin typeface="Tw Cen MT" panose="020B0602020104020603" pitchFamily="34" charset="0"/>
                        </a:rPr>
                        <a:t>: He made large murals </a:t>
                      </a:r>
                      <a:br>
                        <a:rPr lang="en-US" sz="2100" u="none" dirty="0">
                          <a:latin typeface="Tw Cen MT" panose="020B0602020104020603" pitchFamily="34" charset="0"/>
                        </a:rPr>
                      </a:br>
                      <a:r>
                        <a:rPr lang="en-US" sz="2100" u="none" dirty="0">
                          <a:latin typeface="Tw Cen MT" panose="020B0602020104020603" pitchFamily="34" charset="0"/>
                        </a:rPr>
                        <a:t>on walls and buildings</a:t>
                      </a:r>
                      <a:r>
                        <a:rPr lang="en-US" sz="2100" dirty="0">
                          <a:latin typeface="Tw Cen MT" panose="020B0602020104020603" pitchFamily="34" charset="0"/>
                        </a:rPr>
                        <a:t>.</a:t>
                      </a:r>
                      <a:br>
                        <a:rPr lang="en-US" sz="2400" dirty="0">
                          <a:latin typeface="Tw Cen MT" panose="020B0602020104020603" pitchFamily="34" charset="0"/>
                        </a:rPr>
                      </a:br>
                      <a:endParaRPr lang="en-US" sz="800" dirty="0">
                        <a:latin typeface="Tw Cen MT" panose="020B0602020104020603" pitchFamily="34" charset="0"/>
                      </a:endParaRPr>
                    </a:p>
                    <a:p>
                      <a:pPr marL="342900" indent="-342900">
                        <a:buFont typeface="Arial" panose="020B0604020202020204" pitchFamily="34" charset="0"/>
                        <a:buChar char="•"/>
                      </a:pPr>
                      <a:r>
                        <a:rPr lang="en-US" sz="2100" u="sng" dirty="0">
                          <a:latin typeface="Tw Cen MT" panose="020B0602020104020603" pitchFamily="34" charset="0"/>
                        </a:rPr>
                        <a:t>Creator</a:t>
                      </a:r>
                      <a:r>
                        <a:rPr lang="en-US" sz="2100" u="none" dirty="0">
                          <a:latin typeface="Tw Cen MT" panose="020B0602020104020603" pitchFamily="34" charset="0"/>
                        </a:rPr>
                        <a:t>: He believed art should </a:t>
                      </a:r>
                      <a:br>
                        <a:rPr lang="en-US" sz="2100" u="none" dirty="0">
                          <a:latin typeface="Tw Cen MT" panose="020B0602020104020603" pitchFamily="34" charset="0"/>
                        </a:rPr>
                      </a:br>
                      <a:r>
                        <a:rPr lang="en-US" sz="2100" u="none" dirty="0">
                          <a:latin typeface="Tw Cen MT" panose="020B0602020104020603" pitchFamily="34" charset="0"/>
                        </a:rPr>
                        <a:t>be for everyone to enjoy.</a:t>
                      </a: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9340665"/>
                  </a:ext>
                </a:extLst>
              </a:tr>
              <a:tr h="2357674">
                <a:tc>
                  <a:txBody>
                    <a:bodyPr/>
                    <a:lstStyle/>
                    <a:p>
                      <a:r>
                        <a:rPr lang="en-US" sz="1800" dirty="0">
                          <a:latin typeface="Tw Cen MT" panose="020B0602020104020603" pitchFamily="34" charset="0"/>
                          <a:cs typeface="Cavolini" panose="03000502040302020204" pitchFamily="66" charset="0"/>
                        </a:rPr>
                        <a:t>As a child, Keith Haring loved to draw and make up his own characters. He moved to New York City, where he began drawing with chalk in subway stations. His bright and playful figures quickly became famous. Keith wanted everyone to be able to see and enjoy art - not just in museums. He painted on walls, sidewalks, and even cars! Today, people all over the world still enjoy Keith Haring’s joyful and energetic artwork.</a:t>
                      </a:r>
                    </a:p>
                  </a:txBody>
                  <a:tcPr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7721894"/>
                  </a:ext>
                </a:extLst>
              </a:tr>
              <a:tr h="2546865">
                <a:tc>
                  <a:txBody>
                    <a:bodyPr/>
                    <a:lstStyle/>
                    <a:p>
                      <a:pPr algn="ctr"/>
                      <a:r>
                        <a:rPr lang="en-US" sz="1800" dirty="0">
                          <a:latin typeface="Tw Cen MT" panose="020B0602020104020603" pitchFamily="34" charset="0"/>
                        </a:rPr>
                        <a:t>What kind of artist was Keith?</a:t>
                      </a:r>
                      <a:br>
                        <a:rPr lang="en-US" sz="1800" dirty="0">
                          <a:latin typeface="Tw Cen MT" panose="020B0602020104020603" pitchFamily="34" charset="0"/>
                        </a:rPr>
                      </a:br>
                      <a:endParaRPr lang="en-US" sz="1200" dirty="0">
                        <a:latin typeface="Tw Cen MT" panose="020B0602020104020603" pitchFamily="34" charset="0"/>
                      </a:endParaRPr>
                    </a:p>
                    <a:p>
                      <a:pPr marL="0" indent="0" algn="ctr">
                        <a:buNone/>
                      </a:pPr>
                      <a:r>
                        <a:rPr lang="en-US" sz="1800" dirty="0">
                          <a:latin typeface="Tw Cen MT" panose="020B0602020104020603" pitchFamily="34" charset="0"/>
                        </a:rPr>
                        <a:t>Cartoonist         Painter          Musician</a:t>
                      </a:r>
                    </a:p>
                    <a:p>
                      <a:pPr marL="0" indent="0" algn="ctr">
                        <a:buNone/>
                      </a:pPr>
                      <a:endParaRPr lang="en-US" sz="1800" dirty="0">
                        <a:latin typeface="Tw Cen MT" panose="020B0602020104020603" pitchFamily="34" charset="0"/>
                      </a:endParaRPr>
                    </a:p>
                    <a:p>
                      <a:pPr marL="0" indent="0" algn="ctr">
                        <a:buNone/>
                      </a:pPr>
                      <a:r>
                        <a:rPr lang="en-US" sz="1800" dirty="0">
                          <a:latin typeface="Tw Cen MT" panose="020B0602020104020603" pitchFamily="34" charset="0"/>
                        </a:rPr>
                        <a:t>Where did Keith start drawing his art in New York?</a:t>
                      </a:r>
                      <a:br>
                        <a:rPr lang="en-US" sz="1800" dirty="0">
                          <a:latin typeface="Tw Cen MT" panose="020B0602020104020603" pitchFamily="34" charset="0"/>
                        </a:rPr>
                      </a:br>
                      <a:br>
                        <a:rPr lang="en-US" sz="1200" dirty="0">
                          <a:latin typeface="Tw Cen MT" panose="020B0602020104020603" pitchFamily="34" charset="0"/>
                        </a:rPr>
                      </a:br>
                      <a:r>
                        <a:rPr lang="en-US" sz="1800" dirty="0">
                          <a:latin typeface="Tw Cen MT" panose="020B0602020104020603" pitchFamily="34" charset="0"/>
                        </a:rPr>
                        <a:t>The Subway          The Zoo          The Library</a:t>
                      </a:r>
                      <a:br>
                        <a:rPr lang="en-US" sz="1800" dirty="0">
                          <a:latin typeface="Tw Cen MT" panose="020B0602020104020603" pitchFamily="34" charset="0"/>
                        </a:rPr>
                      </a:br>
                      <a:br>
                        <a:rPr lang="en-US" sz="1800" dirty="0">
                          <a:latin typeface="Tw Cen MT" panose="020B0602020104020603" pitchFamily="34" charset="0"/>
                        </a:rPr>
                      </a:br>
                      <a:r>
                        <a:rPr lang="en-US" sz="1800" dirty="0">
                          <a:latin typeface="Tw Cen MT" panose="020B0602020104020603" pitchFamily="34" charset="0"/>
                        </a:rPr>
                        <a:t>Why did Keith paint in public places?</a:t>
                      </a:r>
                      <a:br>
                        <a:rPr lang="en-US" sz="1800" dirty="0">
                          <a:latin typeface="Tw Cen MT" panose="020B0602020104020603" pitchFamily="34" charset="0"/>
                        </a:rPr>
                      </a:br>
                      <a:br>
                        <a:rPr lang="en-US" sz="1100" dirty="0">
                          <a:latin typeface="Tw Cen MT" panose="020B0602020104020603" pitchFamily="34" charset="0"/>
                        </a:rPr>
                      </a:br>
                      <a:r>
                        <a:rPr lang="en-US" sz="1800" dirty="0">
                          <a:latin typeface="Tw Cen MT" panose="020B0602020104020603" pitchFamily="34" charset="0"/>
                        </a:rPr>
                        <a:t>To make people happy.         To sell his art.</a:t>
                      </a:r>
                      <a:br>
                        <a:rPr lang="en-US" sz="400" dirty="0">
                          <a:latin typeface="Tw Cen MT" panose="020B0602020104020603" pitchFamily="34" charset="0"/>
                        </a:rPr>
                      </a:br>
                      <a:endParaRPr lang="en-US" sz="400" dirty="0">
                        <a:latin typeface="Tw Cen MT" panose="020B0602020104020603" pitchFamily="34"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351835"/>
                  </a:ext>
                </a:extLst>
              </a:tr>
            </a:tbl>
          </a:graphicData>
        </a:graphic>
      </p:graphicFrame>
      <p:pic>
        <p:nvPicPr>
          <p:cNvPr id="6" name="Picture 5" descr="A person with glasses and a shirt with his arms crossed&#10;&#10;AI-generated content may be incorrect.">
            <a:extLst>
              <a:ext uri="{FF2B5EF4-FFF2-40B4-BE49-F238E27FC236}">
                <a16:creationId xmlns:a16="http://schemas.microsoft.com/office/drawing/2014/main" id="{BE60E67C-ECE4-80F1-BB20-C32C28F2539B}"/>
              </a:ext>
            </a:extLst>
          </p:cNvPr>
          <p:cNvPicPr>
            <a:picLocks noChangeAspect="1"/>
          </p:cNvPicPr>
          <p:nvPr/>
        </p:nvPicPr>
        <p:blipFill>
          <a:blip r:embed="rId2">
            <a:extLst>
              <a:ext uri="{28A0092B-C50C-407E-A947-70E740481C1C}">
                <a14:useLocalDpi xmlns:a14="http://schemas.microsoft.com/office/drawing/2010/main" val="0"/>
              </a:ext>
            </a:extLst>
          </a:blip>
          <a:srcRect l="25211" r="32206" b="62110"/>
          <a:stretch>
            <a:fillRect/>
          </a:stretch>
        </p:blipFill>
        <p:spPr>
          <a:xfrm>
            <a:off x="4558937" y="1423852"/>
            <a:ext cx="1760393" cy="2155372"/>
          </a:xfrm>
          <a:prstGeom prst="rect">
            <a:avLst/>
          </a:prstGeom>
        </p:spPr>
      </p:pic>
    </p:spTree>
    <p:extLst>
      <p:ext uri="{BB962C8B-B14F-4D97-AF65-F5344CB8AC3E}">
        <p14:creationId xmlns:p14="http://schemas.microsoft.com/office/powerpoint/2010/main" val="5089476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2465</TotalTime>
  <Words>227</Words>
  <Application>Microsoft Office PowerPoint</Application>
  <PresentationFormat>Letter Paper (8.5x11 in)</PresentationFormat>
  <Paragraphs>20</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Tw Cen MT</vt:lpstr>
      <vt:lpstr>Verdana</vt:lpstr>
      <vt:lpstr>Office Theme</vt:lpstr>
      <vt:lpstr>PowerPoint Presentation</vt:lpstr>
      <vt:lpstr>My Favorite Book About Keith Haring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Caldwell</dc:creator>
  <cp:lastModifiedBy>Nicole Caldwell</cp:lastModifiedBy>
  <cp:revision>48</cp:revision>
  <dcterms:created xsi:type="dcterms:W3CDTF">2025-02-03T01:39:50Z</dcterms:created>
  <dcterms:modified xsi:type="dcterms:W3CDTF">2025-06-09T18:29:20Z</dcterms:modified>
</cp:coreProperties>
</file>